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60"/>
  </p:notesMasterIdLst>
  <p:handoutMasterIdLst>
    <p:handoutMasterId r:id="rId61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85" r:id="rId14"/>
    <p:sldId id="291" r:id="rId15"/>
    <p:sldId id="293" r:id="rId16"/>
    <p:sldId id="296" r:id="rId17"/>
    <p:sldId id="290" r:id="rId18"/>
    <p:sldId id="297" r:id="rId19"/>
    <p:sldId id="299" r:id="rId20"/>
    <p:sldId id="300" r:id="rId21"/>
    <p:sldId id="289" r:id="rId22"/>
    <p:sldId id="301" r:id="rId23"/>
    <p:sldId id="302" r:id="rId24"/>
    <p:sldId id="265" r:id="rId25"/>
    <p:sldId id="306" r:id="rId26"/>
    <p:sldId id="308" r:id="rId27"/>
    <p:sldId id="311" r:id="rId28"/>
    <p:sldId id="313" r:id="rId29"/>
    <p:sldId id="314" r:id="rId30"/>
    <p:sldId id="317" r:id="rId31"/>
    <p:sldId id="312" r:id="rId32"/>
    <p:sldId id="315" r:id="rId33"/>
    <p:sldId id="316" r:id="rId34"/>
    <p:sldId id="266" r:id="rId35"/>
    <p:sldId id="309" r:id="rId36"/>
    <p:sldId id="318" r:id="rId37"/>
    <p:sldId id="310" r:id="rId38"/>
    <p:sldId id="332" r:id="rId39"/>
    <p:sldId id="337" r:id="rId40"/>
    <p:sldId id="319" r:id="rId41"/>
    <p:sldId id="321" r:id="rId42"/>
    <p:sldId id="330" r:id="rId43"/>
    <p:sldId id="331" r:id="rId44"/>
    <p:sldId id="267" r:id="rId45"/>
    <p:sldId id="322" r:id="rId46"/>
    <p:sldId id="323" r:id="rId47"/>
    <p:sldId id="326" r:id="rId48"/>
    <p:sldId id="327" r:id="rId49"/>
    <p:sldId id="324" r:id="rId50"/>
    <p:sldId id="325" r:id="rId51"/>
    <p:sldId id="328" r:id="rId52"/>
    <p:sldId id="329" r:id="rId53"/>
    <p:sldId id="336" r:id="rId54"/>
    <p:sldId id="338" r:id="rId55"/>
    <p:sldId id="268" r:id="rId56"/>
    <p:sldId id="335" r:id="rId57"/>
    <p:sldId id="333" r:id="rId58"/>
    <p:sldId id="334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/Motivation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85"/>
            <p14:sldId id="291"/>
            <p14:sldId id="293"/>
            <p14:sldId id="296"/>
            <p14:sldId id="290"/>
            <p14:sldId id="297"/>
            <p14:sldId id="299"/>
            <p14:sldId id="300"/>
            <p14:sldId id="289"/>
            <p14:sldId id="301"/>
            <p14:sldId id="302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3"/>
            <p14:sldId id="314"/>
            <p14:sldId id="317"/>
            <p14:sldId id="312"/>
            <p14:sldId id="315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8"/>
            <p14:sldId id="310"/>
            <p14:sldId id="332"/>
            <p14:sldId id="337"/>
            <p14:sldId id="319"/>
            <p14:sldId id="321"/>
            <p14:sldId id="330"/>
            <p14:sldId id="331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26"/>
            <p14:sldId id="327"/>
            <p14:sldId id="324"/>
            <p14:sldId id="325"/>
            <p14:sldId id="328"/>
            <p14:sldId id="329"/>
            <p14:sldId id="336"/>
            <p14:sldId id="338"/>
          </p14:sldIdLst>
        </p14:section>
        <p14:section name="Future and concl." id="{8CCF7C13-69FF-45C7-84EA-961B7886FD2A}">
          <p14:sldIdLst>
            <p14:sldId id="268"/>
            <p14:sldId id="335"/>
            <p14:sldId id="33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85820" autoAdjust="0"/>
  </p:normalViewPr>
  <p:slideViewPr>
    <p:cSldViewPr snapToGrid="0" snapToObjects="1">
      <p:cViewPr varScale="1">
        <p:scale>
          <a:sx n="176" d="100"/>
          <a:sy n="176" d="100"/>
        </p:scale>
        <p:origin x="80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commentAuthors" Target="commentAuthor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  <a:p>
            <a:r>
              <a:rPr lang="en-US" dirty="0"/>
              <a:t>Policy still uses discrete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printed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discounted reward of a state. </a:t>
            </a:r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imagine a game of tic-tac-toe as shown in Figure 6.2. Each of the nine spaces can take one of three values (blank, X, or O) so the game has 39 = 19, 683 possible states (although some states are not achievable as the game would end once a player gets three in a row). Given a particular state, the Q-function returns the quality, i.e. predicted goodness, of each possible action the player could take. Therefore, the optimal action to take is simply the one with the highest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max_a</a:t>
            </a:r>
            <a:r>
              <a:rPr lang="en-US" dirty="0"/>
              <a:t>’, s’, 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24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theta^-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Network-Based Robotic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dirty="0"/>
              <a:t>Master’s Thesis</a:t>
            </a:r>
          </a:p>
          <a:p>
            <a:r>
              <a:rPr lang="en-US" dirty="0"/>
              <a:t>Justin 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June 8, 2018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G</a:t>
            </a:r>
            <a:r>
              <a:rPr lang="en-US" baseline="-25000" dirty="0"/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converge for environments with no maximum time step.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Q-Learning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Model-free, off-policy algorithm that estimates the Q-function of the environment.</a:t>
            </a:r>
          </a:p>
          <a:p>
            <a:r>
              <a:rPr lang="en-US" dirty="0"/>
              <a:t>Q-function represents the ”quality” of every possible action in every possible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7348B8B-D004-451F-AE0C-2FF87579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17" y="1231906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Tabular Q-learning methods use a 2-D matrix to represent the Q-function.</a:t>
            </a:r>
          </a:p>
          <a:p>
            <a:r>
              <a:rPr lang="en-US" dirty="0"/>
              <a:t>Iteratively calculated using the Bellman equation.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4A17FA44-3436-461D-802E-4D3C4718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26109"/>
              </p:ext>
            </p:extLst>
          </p:nvPr>
        </p:nvGraphicFramePr>
        <p:xfrm>
          <a:off x="5081047" y="539749"/>
          <a:ext cx="3883741" cy="4125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xmlns="" val="3245945295"/>
                    </a:ext>
                  </a:extLst>
                </a:gridCol>
                <a:gridCol w="1200923">
                  <a:extLst>
                    <a:ext uri="{9D8B030D-6E8A-4147-A177-3AD203B41FA5}">
                      <a16:colId xmlns:a16="http://schemas.microsoft.com/office/drawing/2014/main" xmlns="" val="1058437913"/>
                    </a:ext>
                  </a:extLst>
                </a:gridCol>
                <a:gridCol w="1113568">
                  <a:extLst>
                    <a:ext uri="{9D8B030D-6E8A-4147-A177-3AD203B41FA5}">
                      <a16:colId xmlns:a16="http://schemas.microsoft.com/office/drawing/2014/main" xmlns="" val="1624997102"/>
                    </a:ext>
                  </a:extLst>
                </a:gridCol>
                <a:gridCol w="1081570">
                  <a:extLst>
                    <a:ext uri="{9D8B030D-6E8A-4147-A177-3AD203B41FA5}">
                      <a16:colId xmlns:a16="http://schemas.microsoft.com/office/drawing/2014/main" xmlns="" val="331332230"/>
                    </a:ext>
                  </a:extLst>
                </a:gridCol>
              </a:tblGrid>
              <a:tr h="48602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0864619"/>
                  </a:ext>
                </a:extLst>
              </a:tr>
              <a:tr h="1213183"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top left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top middle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1660448"/>
                  </a:ext>
                </a:extLst>
              </a:tr>
              <a:tr h="1213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6820846"/>
                  </a:ext>
                </a:extLst>
              </a:tr>
              <a:tr h="1213183">
                <a:tc v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37541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1D4CD17-5312-4530-99D8-13CA3DC4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8795" y="3557172"/>
            <a:ext cx="908473" cy="91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8864327-F971-400B-97DA-8F696D41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85593" y="2378303"/>
            <a:ext cx="908473" cy="914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2FED5607-8E89-4FF2-9E0C-4D266830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46" y="3397738"/>
            <a:ext cx="4732307" cy="32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FEBAD5-7EF9-4684-918B-DA1CF42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Q-Learning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2551847-310F-4A77-BC9C-4BD35105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practical for large state or action spaces. </a:t>
            </a:r>
          </a:p>
          <a:p>
            <a:pPr lvl="1"/>
            <a:r>
              <a:rPr lang="en-US" dirty="0"/>
              <a:t>(# of Q table elements) = (# of states) x (# of actions)</a:t>
            </a:r>
          </a:p>
          <a:p>
            <a:pPr lvl="1"/>
            <a:endParaRPr lang="en-US" dirty="0"/>
          </a:p>
          <a:p>
            <a:r>
              <a:rPr lang="en-US" dirty="0"/>
              <a:t>Not practical for continuous state or action spaces. </a:t>
            </a:r>
          </a:p>
          <a:p>
            <a:endParaRPr lang="en-US" dirty="0"/>
          </a:p>
          <a:p>
            <a:r>
              <a:rPr lang="en-US" dirty="0"/>
              <a:t>Cannot generalize learnings. Must explore all (state, action) combinations. Expensive!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D943C4B-3ABF-4A69-8E88-46B8D973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CD3D43-A48E-4AEF-848E-826E2102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5D6710B-F65F-4EC9-B4D2-BE7683DF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0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Deep </a:t>
            </a:r>
            <a:r>
              <a:rPr lang="en-US" dirty="0">
                <a:solidFill>
                  <a:schemeClr val="tx1"/>
                </a:solidFill>
              </a:rPr>
              <a:t>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r>
              <a:rPr lang="en-US" dirty="0"/>
              <a:t>Can determine Q for continuous state/action spaces.</a:t>
            </a:r>
          </a:p>
          <a:p>
            <a:r>
              <a:rPr lang="en-US" dirty="0"/>
              <a:t>Replace the Q table with artificial neural network (ANN) to allow generalization.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DQN 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state and action.</a:t>
            </a:r>
          </a:p>
          <a:p>
            <a:r>
              <a:rPr lang="en-US" dirty="0"/>
              <a:t>Outputs: Q-value.</a:t>
            </a:r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Loss function: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91F43F7-22F0-4EEA-810E-DC30466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2849677"/>
            <a:ext cx="4433888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89AE1DB-6073-4D88-BE12-B68B10180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56" y="4013404"/>
            <a:ext cx="6629400" cy="4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Motivation – </a:t>
            </a:r>
            <a:r>
              <a:rPr lang="en-US" dirty="0" smtClean="0"/>
              <a:t>Cal </a:t>
            </a:r>
            <a:r>
              <a:rPr lang="en-US" dirty="0"/>
              <a:t>Poly </a:t>
            </a:r>
            <a:r>
              <a:rPr lang="en-US" dirty="0" smtClean="0"/>
              <a:t>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r>
              <a:rPr lang="en-US" dirty="0"/>
              <a:t>Fully autonomous robots.</a:t>
            </a:r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xmlns="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Stochastic Policy Gradients (PG)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Deep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current state.</a:t>
            </a:r>
          </a:p>
          <a:p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r>
              <a:rPr lang="en-US" dirty="0"/>
              <a:t>Record the reward.</a:t>
            </a:r>
          </a:p>
          <a:p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al.</a:t>
            </a:r>
          </a:p>
          <a:p>
            <a:r>
              <a:rPr lang="en-US" dirty="0"/>
              <a:t>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and critic represented by ANNs</a:t>
            </a:r>
          </a:p>
          <a:p>
            <a:r>
              <a:rPr lang="en-US" dirty="0"/>
              <a:t>Experience replay</a:t>
            </a:r>
          </a:p>
          <a:p>
            <a:r>
              <a:rPr lang="en-US" dirty="0"/>
              <a:t>Target networks for actor and critic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6575BA-3A92-4990-895A-8D6364B0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2A272A-43BE-400E-992A-BB5D26515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 estimation (Adam) optimizer:</a:t>
            </a:r>
          </a:p>
          <a:p>
            <a:pPr lvl="1"/>
            <a:r>
              <a:rPr lang="en-US" dirty="0"/>
              <a:t>Parameter updates invariant to gradient scaling.</a:t>
            </a:r>
          </a:p>
          <a:p>
            <a:pPr lvl="1"/>
            <a:r>
              <a:rPr lang="en-US" dirty="0"/>
              <a:t>Step size annealing.</a:t>
            </a:r>
          </a:p>
          <a:p>
            <a:pPr lvl="1"/>
            <a:r>
              <a:rPr lang="en-US" dirty="0"/>
              <a:t>Bounded step size.</a:t>
            </a:r>
          </a:p>
          <a:p>
            <a:r>
              <a:rPr lang="en-US" dirty="0"/>
              <a:t>Loss function (single step):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57B838-72CA-49CF-8B7C-3D544FD0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633780-611E-476C-B4AC-4C9EA8CB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8CE983-498C-4CAE-91DB-A399D94B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53DE69F-E84A-4192-85CA-F295612E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88" y="3406028"/>
            <a:ext cx="6707171" cy="5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475094-BE9F-4011-8BD8-27682AB1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Action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39A1B8D-5858-401D-AA1E-D23FC250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of the critic output with respect to each input action.</a:t>
            </a:r>
          </a:p>
          <a:p>
            <a:endParaRPr lang="en-US" dirty="0"/>
          </a:p>
          <a:p>
            <a:r>
              <a:rPr lang="en-US" dirty="0"/>
              <a:t>Used for weighting the actor output gradient.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A03161-7146-4249-8C80-0E090F39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456DBA3-6267-4757-B85A-BF181198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03D848-86F8-445E-9597-E890D0DB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Robots obtain Nerf Rival balls from supply tubes.</a:t>
            </a:r>
          </a:p>
          <a:p>
            <a:r>
              <a:rPr lang="en-US" dirty="0" smtClean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xmlns="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E95859-B475-4F40-A692-DAC11F5C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32F9D6-7038-4D8E-B2D0-7A37AE2B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optimizer.</a:t>
            </a:r>
          </a:p>
          <a:p>
            <a:r>
              <a:rPr lang="en-US" dirty="0"/>
              <a:t>To update weights:</a:t>
            </a:r>
          </a:p>
          <a:p>
            <a:pPr lvl="1"/>
            <a:r>
              <a:rPr lang="en-US" dirty="0"/>
              <a:t>Calculate gradient of the network output with respect to network weights and </a:t>
            </a:r>
            <a:r>
              <a:rPr lang="en-US" dirty="0" smtClean="0"/>
              <a:t>biases.</a:t>
            </a:r>
            <a:endParaRPr lang="en-US" dirty="0"/>
          </a:p>
          <a:p>
            <a:pPr lvl="1"/>
            <a:r>
              <a:rPr lang="en-US" dirty="0"/>
              <a:t>Weight by action gradients from the critic network.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020393C-B1B7-4D9A-883F-B03823B7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82B88C-602A-4C1D-BD8D-70C036FA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59099A0-2BBF-4DD0-97C7-56D92068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08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2CEDA1-6BDB-43FA-9E99-327137DF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5644DD-9E99-4E57-830D-6D5EA3A2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ActorNetwork</a:t>
            </a:r>
            <a:endParaRPr lang="en-US" dirty="0"/>
          </a:p>
          <a:p>
            <a:r>
              <a:rPr lang="en-US" dirty="0" err="1"/>
              <a:t>CriticNetwork</a:t>
            </a:r>
            <a:endParaRPr lang="en-US" dirty="0"/>
          </a:p>
          <a:p>
            <a:r>
              <a:rPr lang="en-US" dirty="0"/>
              <a:t>Robot</a:t>
            </a:r>
          </a:p>
          <a:p>
            <a:r>
              <a:rPr lang="en-US" dirty="0" err="1"/>
              <a:t>RobotSim</a:t>
            </a:r>
            <a:endParaRPr lang="en-US" dirty="0"/>
          </a:p>
          <a:p>
            <a:r>
              <a:rPr lang="en-US" dirty="0"/>
              <a:t>DDPG</a:t>
            </a:r>
          </a:p>
          <a:p>
            <a:r>
              <a:rPr lang="en-US" dirty="0" err="1"/>
              <a:t>OrnsteinUhlenbeckActionNoise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E6D0F4-FFD0-4759-93D6-AA95FFE4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997C10-8BB0-4611-8D38-451A0BEA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791ECB-300C-45EB-ACCB-2F4608B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75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Flowchart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590A07BB-9651-4668-8E2E-1CC2737B9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5707" y="30699"/>
            <a:ext cx="2330887" cy="474346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334502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56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E52CAE-63DD-4D25-BF87-AA8A113D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242CB5-3647-496B-BC84-838A1960B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can move omnidirectionally.</a:t>
            </a:r>
          </a:p>
          <a:p>
            <a:r>
              <a:rPr lang="en-US" dirty="0"/>
              <a:t>Three separate DDPG networks for each orthogonal direction: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(dx/dt, </a:t>
            </a:r>
            <a:r>
              <a:rPr lang="en-US" dirty="0" err="1"/>
              <a:t>dy</a:t>
            </a:r>
            <a:r>
              <a:rPr lang="en-US" dirty="0"/>
              <a:t>/dt, d</a:t>
            </a:r>
            <a:r>
              <a:rPr lang="el-GR" dirty="0"/>
              <a:t>θ</a:t>
            </a:r>
            <a:r>
              <a:rPr lang="en-US" dirty="0"/>
              <a:t>/dt)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C2E9F3-3F86-4867-BE37-D1D872FE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16760F-DF90-4D9D-A7EB-C5D3DAEC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02D528-BD90-441F-AEE7-F848A8C5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9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r>
              <a:rPr lang="en-US" dirty="0" smtClean="0"/>
              <a:t>394 </a:t>
            </a:r>
            <a:r>
              <a:rPr lang="en-US" dirty="0"/>
              <a:t>individual </a:t>
            </a:r>
            <a:r>
              <a:rPr lang="en-US" dirty="0" smtClean="0"/>
              <a:t>parts, many </a:t>
            </a:r>
            <a:r>
              <a:rPr lang="en-US" dirty="0" smtClean="0"/>
              <a:t>3D-printed.</a:t>
            </a:r>
          </a:p>
          <a:p>
            <a:r>
              <a:rPr lang="en-US" dirty="0" smtClean="0"/>
              <a:t>Custom PCB for connecting electronics to microcontroller.</a:t>
            </a:r>
          </a:p>
          <a:p>
            <a:r>
              <a:rPr lang="en-US" dirty="0" smtClean="0"/>
              <a:t>STM32F446RE MCU.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0.001</a:t>
            </a:r>
          </a:p>
          <a:p>
            <a:r>
              <a:rPr lang="en-US" dirty="0"/>
              <a:t>Mini-batch size: 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083AD6-0AEB-4DCD-BBA5-0EBFEB88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C352B3A-240A-4DF8-94FB-18AF21C3E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full control DDPG Network with three outputs for x, y, </a:t>
            </a:r>
            <a:r>
              <a:rPr lang="el-GR" dirty="0"/>
              <a:t>θ</a:t>
            </a:r>
            <a:r>
              <a:rPr lang="en-US" dirty="0"/>
              <a:t>.</a:t>
            </a:r>
          </a:p>
          <a:p>
            <a:r>
              <a:rPr lang="en-US" dirty="0"/>
              <a:t>Uses the same inputs as the three actor variant.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B8DF6B-5693-4278-84CC-7E033197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D808C6-5B13-41A9-9217-91DCB4A1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8D1475-ECCA-4838-8DAC-C0DA19CC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46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 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0.0001</a:t>
            </a:r>
          </a:p>
          <a:p>
            <a:r>
              <a:rPr lang="en-US" dirty="0"/>
              <a:t>Mini-batch size: 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51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3BBC4F0-3DB0-42D4-A5C1-D859077A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76"/>
            <a:ext cx="4582614" cy="2502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9DA9AC-A991-41F6-88A0-648AAD37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1476"/>
            <a:ext cx="4574958" cy="2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251598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No overshoot.</a:t>
            </a:r>
          </a:p>
          <a:p>
            <a:r>
              <a:rPr lang="en-US" dirty="0"/>
              <a:t>Oscillatory action behavior.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51A755-D106-4660-AAC7-A3398497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98" y="391727"/>
            <a:ext cx="5435201" cy="43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E6E2CD2-EFF8-4B00-B21F-EB8FB76D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" y="1273582"/>
            <a:ext cx="4501283" cy="3478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7AFCF5C-7448-4BA1-AD60-2F911C45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68" y="1273582"/>
            <a:ext cx="4490732" cy="34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2557A4-71E7-470A-944B-053F83FB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158"/>
            <a:ext cx="4496586" cy="3466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75E60E0-54C9-4858-8726-9192ECB0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86" y="1285157"/>
            <a:ext cx="4541165" cy="34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053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5053"/>
            <a:ext cx="4572000" cy="24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 smtClean="0"/>
              <a:t>Implement a reinforcement learning algorithm to control the </a:t>
            </a:r>
            <a:r>
              <a:rPr lang="en-US" dirty="0"/>
              <a:t>robot’s position and orientation in the field with continuous state and action </a:t>
            </a:r>
            <a:r>
              <a:rPr lang="en-US" dirty="0" smtClean="0"/>
              <a:t>spaces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E776F-9823-4D69-BF1C-00F55629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89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Control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A9E776F-9823-4D69-BF1C-00F556295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90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</a:t>
            </a:r>
          </a:p>
          <a:p>
            <a:pPr lvl="1"/>
            <a:r>
              <a:rPr lang="en-US" dirty="0"/>
              <a:t>Reduces training time</a:t>
            </a:r>
          </a:p>
          <a:p>
            <a:pPr lvl="1"/>
            <a:r>
              <a:rPr lang="en-US" dirty="0"/>
              <a:t>Can retrain individual networks without affecting others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602853-A397-44A1-9C28-BC3E6EB2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Efficacy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46C12C-43D9-429B-93B2-E84AA5441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Reliant on reward calculation to achieve desired result.</a:t>
            </a:r>
          </a:p>
          <a:p>
            <a:r>
              <a:rPr lang="en-US" dirty="0" err="1"/>
              <a:t>Difficu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96759F-2638-4604-8A35-9EBA5CD70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EF7CD5-8FDC-4BB3-9076-6463E476B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AA7374F-E6E4-4B1F-96E5-16EDD2F9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32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calculation.</a:t>
            </a:r>
          </a:p>
          <a:p>
            <a:r>
              <a:rPr lang="en-US" dirty="0"/>
              <a:t>Algorithm for automatic reward scaling.</a:t>
            </a:r>
          </a:p>
          <a:p>
            <a:r>
              <a:rPr lang="en-US" dirty="0"/>
              <a:t>Additional model parameters.</a:t>
            </a:r>
          </a:p>
          <a:p>
            <a:r>
              <a:rPr lang="en-US" dirty="0"/>
              <a:t>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32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Reinforcement </a:t>
            </a:r>
            <a:r>
              <a:rPr lang="en-US" dirty="0"/>
              <a:t>Learning (RL</a:t>
            </a:r>
            <a:r>
              <a:rPr lang="en-US" dirty="0" smtClean="0"/>
              <a:t>)?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</a:t>
            </a:r>
            <a:r>
              <a:rPr lang="en-US" sz="1000" dirty="0"/>
              <a:t>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</TotalTime>
  <Words>2805</Words>
  <Application>Microsoft Macintosh PowerPoint</Application>
  <PresentationFormat>On-screen Show (16:9)</PresentationFormat>
  <Paragraphs>510</Paragraphs>
  <Slides>57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Calibri</vt:lpstr>
      <vt:lpstr>Palatino</vt:lpstr>
      <vt:lpstr>Times New Roman</vt:lpstr>
      <vt:lpstr>Arial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Q-Learning</vt:lpstr>
      <vt:lpstr>Tabular Q Methods</vt:lpstr>
      <vt:lpstr>Q-Learning Issues</vt:lpstr>
      <vt:lpstr>RL Algorithms</vt:lpstr>
      <vt:lpstr>Deep Q-Network (DQN)</vt:lpstr>
      <vt:lpstr>DQN ANN</vt:lpstr>
      <vt:lpstr>Two Critical DQN Learnings</vt:lpstr>
      <vt:lpstr>RL Algorithms</vt:lpstr>
      <vt:lpstr>Stochastic Policy Gradient Method (PG)</vt:lpstr>
      <vt:lpstr>Stochastic PG Premise</vt:lpstr>
      <vt:lpstr>Outline</vt:lpstr>
      <vt:lpstr>Deep Deterministic Policy Gradient Method (DDPG)</vt:lpstr>
      <vt:lpstr>DDPG Key Features</vt:lpstr>
      <vt:lpstr>Critic Network Structure</vt:lpstr>
      <vt:lpstr>ReLU</vt:lpstr>
      <vt:lpstr>Critic Network Details</vt:lpstr>
      <vt:lpstr>Critic Network Action Gradients</vt:lpstr>
      <vt:lpstr>Actor Network Structure</vt:lpstr>
      <vt:lpstr>Actor Network Details</vt:lpstr>
      <vt:lpstr>Target Networks</vt:lpstr>
      <vt:lpstr>Outline</vt:lpstr>
      <vt:lpstr>Implementation</vt:lpstr>
      <vt:lpstr>Classes</vt:lpstr>
      <vt:lpstr>DDPG Flowchart</vt:lpstr>
      <vt:lpstr>Simulation</vt:lpstr>
      <vt:lpstr>Rewards</vt:lpstr>
      <vt:lpstr>Three Actors Variant</vt:lpstr>
      <vt:lpstr>Three Actor Variant Training Parameters</vt:lpstr>
      <vt:lpstr>Single Actor Variant</vt:lpstr>
      <vt:lpstr>Single Actor Variant Training Parameters</vt:lpstr>
      <vt:lpstr>Outline</vt:lpstr>
      <vt:lpstr>X Translation</vt:lpstr>
      <vt:lpstr>X Translation Response</vt:lpstr>
      <vt:lpstr>X Translation Actor Progress</vt:lpstr>
      <vt:lpstr>X Translation Critic Progress</vt:lpstr>
      <vt:lpstr>Rotation Network</vt:lpstr>
      <vt:lpstr>Rotation Network Response</vt:lpstr>
      <vt:lpstr>Rotation Actor Progress</vt:lpstr>
      <vt:lpstr>Rotation Critic Progress</vt:lpstr>
      <vt:lpstr>Full Control Network</vt:lpstr>
      <vt:lpstr>Full Control Network Response</vt:lpstr>
      <vt:lpstr>Outline</vt:lpstr>
      <vt:lpstr>Conclusion</vt:lpstr>
      <vt:lpstr>DDPG Efficacy</vt:lpstr>
      <vt:lpstr>Future Work</vt:lpstr>
    </vt:vector>
  </TitlesOfParts>
  <Company>Cal Poly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</cp:lastModifiedBy>
  <cp:revision>230</cp:revision>
  <dcterms:created xsi:type="dcterms:W3CDTF">2015-10-26T20:42:37Z</dcterms:created>
  <dcterms:modified xsi:type="dcterms:W3CDTF">2018-06-07T04:23:24Z</dcterms:modified>
</cp:coreProperties>
</file>